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10287000" cx="18288000"/>
  <p:notesSz cx="10287000" cy="18288000"/>
  <p:embeddedFontLst>
    <p:embeddedFont>
      <p:font typeface="Roboto"/>
      <p:regular r:id="rId26"/>
      <p:bold r:id="rId27"/>
      <p:italic r:id="rId28"/>
      <p:boldItalic r:id="rId29"/>
    </p:embeddedFont>
    <p:embeddedFont>
      <p:font typeface="Roboto Medium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4" roundtripDataSignature="AMtx7mg+TKYDF30SeiyN0IC7fakG7SYV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oboto-regular.fntdata"/><Relationship Id="rId25" Type="http://schemas.openxmlformats.org/officeDocument/2006/relationships/slide" Target="slides/slide21.xml"/><Relationship Id="rId28" Type="http://schemas.openxmlformats.org/officeDocument/2006/relationships/font" Target="fonts/Roboto-italic.fntdata"/><Relationship Id="rId27" Type="http://schemas.openxmlformats.org/officeDocument/2006/relationships/font" Target="fonts/Roboto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Medium-bold.fntdata"/><Relationship Id="rId30" Type="http://schemas.openxmlformats.org/officeDocument/2006/relationships/font" Target="fonts/RobotoMedium-regular.fntdata"/><Relationship Id="rId11" Type="http://schemas.openxmlformats.org/officeDocument/2006/relationships/slide" Target="slides/slide7.xml"/><Relationship Id="rId33" Type="http://schemas.openxmlformats.org/officeDocument/2006/relationships/font" Target="fonts/RobotoMedium-boldItalic.fntdata"/><Relationship Id="rId10" Type="http://schemas.openxmlformats.org/officeDocument/2006/relationships/slide" Target="slides/slide6.xml"/><Relationship Id="rId32" Type="http://schemas.openxmlformats.org/officeDocument/2006/relationships/font" Target="fonts/RobotoMedium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customschemas.google.com/relationships/presentationmetadata" Target="meta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 txBox="1"/>
          <p:nvPr>
            <p:ph idx="3"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" name="Google Shape;6;n"/>
          <p:cNvSpPr txBox="1"/>
          <p:nvPr>
            <p:ph idx="10"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/>
          <p:nvPr>
            <p:ph idx="2" type="sldImg"/>
          </p:nvPr>
        </p:nvSpPr>
        <p:spPr>
          <a:xfrm>
            <a:off x="-139700" y="0"/>
            <a:ext cx="639763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" name="Google Shape;62;p1:notes"/>
          <p:cNvSpPr txBox="1"/>
          <p:nvPr>
            <p:ph idx="1" type="body"/>
          </p:nvPr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:notes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/>
          <p:cNvSpPr/>
          <p:nvPr>
            <p:ph idx="2" type="sldImg"/>
          </p:nvPr>
        </p:nvSpPr>
        <p:spPr>
          <a:xfrm>
            <a:off x="-139700" y="0"/>
            <a:ext cx="639763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" name="Google Shape;169;p10:notes"/>
          <p:cNvSpPr txBox="1"/>
          <p:nvPr>
            <p:ph idx="1" type="body"/>
          </p:nvPr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0:notes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ru-RU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80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/>
          <p:nvPr>
            <p:ph idx="2" type="sldImg"/>
          </p:nvPr>
        </p:nvSpPr>
        <p:spPr>
          <a:xfrm>
            <a:off x="-139700" y="0"/>
            <a:ext cx="639763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0" name="Google Shape;180;p11:notes"/>
          <p:cNvSpPr txBox="1"/>
          <p:nvPr>
            <p:ph idx="1" type="body"/>
          </p:nvPr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1:notes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ru-RU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80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:notes"/>
          <p:cNvSpPr/>
          <p:nvPr>
            <p:ph idx="2" type="sldImg"/>
          </p:nvPr>
        </p:nvSpPr>
        <p:spPr>
          <a:xfrm>
            <a:off x="-139700" y="0"/>
            <a:ext cx="639763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p12:notes"/>
          <p:cNvSpPr txBox="1"/>
          <p:nvPr>
            <p:ph idx="1" type="body"/>
          </p:nvPr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2:notes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ru-RU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80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:notes"/>
          <p:cNvSpPr/>
          <p:nvPr>
            <p:ph idx="2" type="sldImg"/>
          </p:nvPr>
        </p:nvSpPr>
        <p:spPr>
          <a:xfrm>
            <a:off x="-139700" y="0"/>
            <a:ext cx="639763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8" name="Google Shape;208;p13:notes"/>
          <p:cNvSpPr txBox="1"/>
          <p:nvPr>
            <p:ph idx="1" type="body"/>
          </p:nvPr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3:notes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ru-RU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80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4:notes"/>
          <p:cNvSpPr/>
          <p:nvPr>
            <p:ph idx="2" type="sldImg"/>
          </p:nvPr>
        </p:nvSpPr>
        <p:spPr>
          <a:xfrm>
            <a:off x="-139700" y="0"/>
            <a:ext cx="639763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9" name="Google Shape;219;p14:notes"/>
          <p:cNvSpPr txBox="1"/>
          <p:nvPr>
            <p:ph idx="1" type="body"/>
          </p:nvPr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4:notes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ru-RU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80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5:notes"/>
          <p:cNvSpPr/>
          <p:nvPr>
            <p:ph idx="2" type="sldImg"/>
          </p:nvPr>
        </p:nvSpPr>
        <p:spPr>
          <a:xfrm>
            <a:off x="-139700" y="0"/>
            <a:ext cx="639763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8" name="Google Shape;248;p15:notes"/>
          <p:cNvSpPr txBox="1"/>
          <p:nvPr>
            <p:ph idx="1" type="body"/>
          </p:nvPr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5:notes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ru-RU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80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6:notes"/>
          <p:cNvSpPr/>
          <p:nvPr>
            <p:ph idx="2" type="sldImg"/>
          </p:nvPr>
        </p:nvSpPr>
        <p:spPr>
          <a:xfrm>
            <a:off x="-139700" y="0"/>
            <a:ext cx="639763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9" name="Google Shape;259;p16:notes"/>
          <p:cNvSpPr txBox="1"/>
          <p:nvPr>
            <p:ph idx="1" type="body"/>
          </p:nvPr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6:notes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ru-RU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80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:notes"/>
          <p:cNvSpPr/>
          <p:nvPr>
            <p:ph idx="2" type="sldImg"/>
          </p:nvPr>
        </p:nvSpPr>
        <p:spPr>
          <a:xfrm>
            <a:off x="-139700" y="0"/>
            <a:ext cx="639763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2" name="Google Shape;272;p17:notes"/>
          <p:cNvSpPr txBox="1"/>
          <p:nvPr>
            <p:ph idx="1" type="body"/>
          </p:nvPr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7:notes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ru-RU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80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:notes"/>
          <p:cNvSpPr/>
          <p:nvPr>
            <p:ph idx="2" type="sldImg"/>
          </p:nvPr>
        </p:nvSpPr>
        <p:spPr>
          <a:xfrm>
            <a:off x="-139700" y="0"/>
            <a:ext cx="639763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1" name="Google Shape;301;p18:notes"/>
          <p:cNvSpPr txBox="1"/>
          <p:nvPr>
            <p:ph idx="1" type="body"/>
          </p:nvPr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8:notes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ru-RU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80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9:notes"/>
          <p:cNvSpPr/>
          <p:nvPr>
            <p:ph idx="2" type="sldImg"/>
          </p:nvPr>
        </p:nvSpPr>
        <p:spPr>
          <a:xfrm>
            <a:off x="-139700" y="0"/>
            <a:ext cx="639763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2" name="Google Shape;312;p19:notes"/>
          <p:cNvSpPr txBox="1"/>
          <p:nvPr>
            <p:ph idx="1" type="body"/>
          </p:nvPr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9:notes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ru-RU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80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:notes"/>
          <p:cNvSpPr/>
          <p:nvPr>
            <p:ph idx="2" type="sldImg"/>
          </p:nvPr>
        </p:nvSpPr>
        <p:spPr>
          <a:xfrm>
            <a:off x="0" y="0"/>
            <a:ext cx="360000" cy="36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" name="Google Shape;73;p2:notes"/>
          <p:cNvSpPr txBox="1"/>
          <p:nvPr>
            <p:ph idx="1" type="body"/>
          </p:nvPr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:notes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:notes"/>
          <p:cNvSpPr/>
          <p:nvPr>
            <p:ph idx="2" type="sldImg"/>
          </p:nvPr>
        </p:nvSpPr>
        <p:spPr>
          <a:xfrm>
            <a:off x="-139700" y="0"/>
            <a:ext cx="639763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5" name="Google Shape;325;p20:notes"/>
          <p:cNvSpPr txBox="1"/>
          <p:nvPr>
            <p:ph idx="1" type="body"/>
          </p:nvPr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20:notes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ru-RU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80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1:notes"/>
          <p:cNvSpPr/>
          <p:nvPr>
            <p:ph idx="2" type="sldImg"/>
          </p:nvPr>
        </p:nvSpPr>
        <p:spPr>
          <a:xfrm>
            <a:off x="-139700" y="0"/>
            <a:ext cx="639763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5" name="Google Shape;335;p21:notes"/>
          <p:cNvSpPr txBox="1"/>
          <p:nvPr>
            <p:ph idx="1" type="body"/>
          </p:nvPr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1:notes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ru-RU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80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/>
          <p:nvPr>
            <p:ph idx="2" type="sldImg"/>
          </p:nvPr>
        </p:nvSpPr>
        <p:spPr>
          <a:xfrm>
            <a:off x="0" y="0"/>
            <a:ext cx="360000" cy="36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" name="Google Shape;83;p3:notes"/>
          <p:cNvSpPr txBox="1"/>
          <p:nvPr>
            <p:ph idx="1" type="body"/>
          </p:nvPr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:notes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:notes"/>
          <p:cNvSpPr/>
          <p:nvPr>
            <p:ph idx="2" type="sldImg"/>
          </p:nvPr>
        </p:nvSpPr>
        <p:spPr>
          <a:xfrm>
            <a:off x="0" y="0"/>
            <a:ext cx="360000" cy="36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0" name="Google Shape;90;p4:notes"/>
          <p:cNvSpPr txBox="1"/>
          <p:nvPr>
            <p:ph idx="1" type="body"/>
          </p:nvPr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:notes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/>
          <p:nvPr>
            <p:ph idx="2" type="sldImg"/>
          </p:nvPr>
        </p:nvSpPr>
        <p:spPr>
          <a:xfrm>
            <a:off x="0" y="0"/>
            <a:ext cx="360000" cy="36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Google Shape;104;p5:notes"/>
          <p:cNvSpPr txBox="1"/>
          <p:nvPr>
            <p:ph idx="1" type="body"/>
          </p:nvPr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5:notes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/>
          <p:nvPr>
            <p:ph idx="2" type="sldImg"/>
          </p:nvPr>
        </p:nvSpPr>
        <p:spPr>
          <a:xfrm>
            <a:off x="0" y="0"/>
            <a:ext cx="360000" cy="36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" name="Google Shape;115;p6:notes"/>
          <p:cNvSpPr txBox="1"/>
          <p:nvPr>
            <p:ph idx="1" type="body"/>
          </p:nvPr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6:notes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ru-RU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80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/>
          <p:nvPr>
            <p:ph idx="2" type="sldImg"/>
          </p:nvPr>
        </p:nvSpPr>
        <p:spPr>
          <a:xfrm>
            <a:off x="-139700" y="0"/>
            <a:ext cx="639763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4" name="Google Shape;134;p7:notes"/>
          <p:cNvSpPr txBox="1"/>
          <p:nvPr>
            <p:ph idx="1" type="body"/>
          </p:nvPr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7:notes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ru-RU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80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/>
          <p:nvPr>
            <p:ph idx="2" type="sldImg"/>
          </p:nvPr>
        </p:nvSpPr>
        <p:spPr>
          <a:xfrm>
            <a:off x="0" y="0"/>
            <a:ext cx="360000" cy="36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" name="Google Shape;151;p8:notes"/>
          <p:cNvSpPr txBox="1"/>
          <p:nvPr>
            <p:ph idx="1" type="body"/>
          </p:nvPr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8:notes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ru-RU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80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/>
          <p:nvPr>
            <p:ph idx="2" type="sldImg"/>
          </p:nvPr>
        </p:nvSpPr>
        <p:spPr>
          <a:xfrm>
            <a:off x="0" y="0"/>
            <a:ext cx="360000" cy="36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1" name="Google Shape;161;p9:notes"/>
          <p:cNvSpPr txBox="1"/>
          <p:nvPr>
            <p:ph idx="1" type="body"/>
          </p:nvPr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9:notes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ru-RU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80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2"/>
          <p:cNvSpPr txBox="1"/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2"/>
          <p:cNvSpPr txBox="1"/>
          <p:nvPr>
            <p:ph idx="1" type="body"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32"/>
          <p:cNvSpPr txBox="1"/>
          <p:nvPr>
            <p:ph idx="2"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3"/>
          <p:cNvSpPr txBox="1"/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3"/>
          <p:cNvSpPr txBox="1"/>
          <p:nvPr>
            <p:ph idx="1"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33"/>
          <p:cNvSpPr txBox="1"/>
          <p:nvPr>
            <p:ph idx="2"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3"/>
          <p:cNvSpPr txBox="1"/>
          <p:nvPr>
            <p:ph idx="3"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33"/>
          <p:cNvSpPr txBox="1"/>
          <p:nvPr>
            <p:ph idx="4"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4"/>
          <p:cNvSpPr txBox="1"/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4"/>
          <p:cNvSpPr txBox="1"/>
          <p:nvPr>
            <p:ph idx="1" type="body"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34"/>
          <p:cNvSpPr txBox="1"/>
          <p:nvPr>
            <p:ph idx="2" type="body"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34"/>
          <p:cNvSpPr txBox="1"/>
          <p:nvPr>
            <p:ph idx="3" type="body"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34"/>
          <p:cNvSpPr txBox="1"/>
          <p:nvPr>
            <p:ph idx="4" type="body"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34"/>
          <p:cNvSpPr txBox="1"/>
          <p:nvPr>
            <p:ph idx="5" type="body"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34"/>
          <p:cNvSpPr txBox="1"/>
          <p:nvPr>
            <p:ph idx="6" type="body"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4"/>
          <p:cNvSpPr txBox="1"/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4"/>
          <p:cNvSpPr txBox="1"/>
          <p:nvPr>
            <p:ph idx="1"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5"/>
          <p:cNvSpPr txBox="1"/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5"/>
          <p:cNvSpPr txBox="1"/>
          <p:nvPr>
            <p:ph idx="1"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6"/>
          <p:cNvSpPr txBox="1"/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6"/>
          <p:cNvSpPr txBox="1"/>
          <p:nvPr>
            <p:ph idx="1"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26"/>
          <p:cNvSpPr txBox="1"/>
          <p:nvPr>
            <p:ph idx="2"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7"/>
          <p:cNvSpPr txBox="1"/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/>
          <p:nvPr>
            <p:ph idx="1"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/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9"/>
          <p:cNvSpPr txBox="1"/>
          <p:nvPr>
            <p:ph idx="1"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29"/>
          <p:cNvSpPr txBox="1"/>
          <p:nvPr>
            <p:ph idx="2"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29"/>
          <p:cNvSpPr txBox="1"/>
          <p:nvPr>
            <p:ph idx="3"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 txBox="1"/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0"/>
          <p:cNvSpPr txBox="1"/>
          <p:nvPr>
            <p:ph idx="1"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30"/>
          <p:cNvSpPr txBox="1"/>
          <p:nvPr>
            <p:ph idx="2"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0"/>
          <p:cNvSpPr txBox="1"/>
          <p:nvPr>
            <p:ph idx="3"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1"/>
          <p:cNvSpPr txBox="1"/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1"/>
          <p:cNvSpPr txBox="1"/>
          <p:nvPr>
            <p:ph idx="1"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1"/>
          <p:cNvSpPr txBox="1"/>
          <p:nvPr>
            <p:ph idx="2"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1"/>
          <p:cNvSpPr txBox="1"/>
          <p:nvPr>
            <p:ph idx="3"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2"/>
          <p:cNvSpPr txBox="1"/>
          <p:nvPr>
            <p:ph idx="1"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Relationship Id="rId4" Type="http://schemas.openxmlformats.org/officeDocument/2006/relationships/image" Target="../media/image32.png"/><Relationship Id="rId5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0.png"/><Relationship Id="rId4" Type="http://schemas.openxmlformats.org/officeDocument/2006/relationships/image" Target="../media/image22.png"/><Relationship Id="rId5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jpg"/><Relationship Id="rId4" Type="http://schemas.openxmlformats.org/officeDocument/2006/relationships/image" Target="../media/image40.png"/><Relationship Id="rId5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g"/><Relationship Id="rId4" Type="http://schemas.openxmlformats.org/officeDocument/2006/relationships/image" Target="../media/image41.png"/><Relationship Id="rId5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5" Type="http://schemas.openxmlformats.org/officeDocument/2006/relationships/image" Target="../media/image31.png"/><Relationship Id="rId6" Type="http://schemas.openxmlformats.org/officeDocument/2006/relationships/image" Target="../media/image51.png"/><Relationship Id="rId7" Type="http://schemas.openxmlformats.org/officeDocument/2006/relationships/image" Target="../media/image4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9.jpg"/><Relationship Id="rId4" Type="http://schemas.openxmlformats.org/officeDocument/2006/relationships/image" Target="../media/image55.png"/><Relationship Id="rId5" Type="http://schemas.openxmlformats.org/officeDocument/2006/relationships/image" Target="../media/image5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jpg"/><Relationship Id="rId4" Type="http://schemas.openxmlformats.org/officeDocument/2006/relationships/image" Target="../media/image39.jpg"/><Relationship Id="rId5" Type="http://schemas.openxmlformats.org/officeDocument/2006/relationships/image" Target="../media/image38.jpg"/><Relationship Id="rId6" Type="http://schemas.openxmlformats.org/officeDocument/2006/relationships/image" Target="../media/image4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5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4.jpg"/><Relationship Id="rId4" Type="http://schemas.openxmlformats.org/officeDocument/2006/relationships/image" Target="../media/image70.png"/><Relationship Id="rId5" Type="http://schemas.openxmlformats.org/officeDocument/2006/relationships/image" Target="../media/image6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6.jpg"/><Relationship Id="rId4" Type="http://schemas.openxmlformats.org/officeDocument/2006/relationships/image" Target="../media/image69.png"/><Relationship Id="rId5" Type="http://schemas.openxmlformats.org/officeDocument/2006/relationships/image" Target="../media/image5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jpg"/><Relationship Id="rId4" Type="http://schemas.openxmlformats.org/officeDocument/2006/relationships/image" Target="../media/image60.png"/><Relationship Id="rId5" Type="http://schemas.openxmlformats.org/officeDocument/2006/relationships/image" Target="../media/image6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4.png"/><Relationship Id="rId4" Type="http://schemas.openxmlformats.org/officeDocument/2006/relationships/image" Target="../media/image67.jpg"/><Relationship Id="rId5" Type="http://schemas.openxmlformats.org/officeDocument/2006/relationships/image" Target="../media/image68.jp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9.jpg"/><Relationship Id="rId5" Type="http://schemas.openxmlformats.org/officeDocument/2006/relationships/image" Target="../media/image6.jpg"/><Relationship Id="rId6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image" Target="../media/image5.png"/><Relationship Id="rId5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10.jpg"/><Relationship Id="rId5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7640" cy="10286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9640" y="762120"/>
            <a:ext cx="1548720" cy="150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8420040"/>
            <a:ext cx="6391080" cy="148572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"/>
          <p:cNvSpPr/>
          <p:nvPr/>
        </p:nvSpPr>
        <p:spPr>
          <a:xfrm>
            <a:off x="809650" y="3820050"/>
            <a:ext cx="8818800" cy="26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4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О ПРОДУКТЕ ДЛЯ ОБЕСПЕЧЕНИЯ ГЛОБАЛЬНОЙ ПРОДОВОЛЬСТВЕННОЙ БЕЗОПАСНОСТИ</a:t>
            </a:r>
            <a:endParaRPr b="1" i="0" sz="45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" name="Google Shape;69;p1"/>
          <p:cNvSpPr/>
          <p:nvPr/>
        </p:nvSpPr>
        <p:spPr>
          <a:xfrm>
            <a:off x="790560" y="8639040"/>
            <a:ext cx="43716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7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ОЛМО МОЛЛА</a:t>
            </a:r>
            <a:endParaRPr b="1" i="0" sz="37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" name="Google Shape;70;p1"/>
          <p:cNvSpPr/>
          <p:nvPr/>
        </p:nvSpPr>
        <p:spPr>
          <a:xfrm>
            <a:off x="790560" y="9258240"/>
            <a:ext cx="4654200" cy="2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79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Основатель и генеральный директор,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79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COFFEE RESURRECT, Эфиопия</a:t>
            </a:r>
            <a:endParaRPr b="0" i="0" sz="1879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764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166760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447920"/>
            <a:ext cx="10391400" cy="206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0"/>
          <p:cNvSpPr/>
          <p:nvPr/>
        </p:nvSpPr>
        <p:spPr>
          <a:xfrm>
            <a:off x="1000080" y="1447920"/>
            <a:ext cx="8575920" cy="206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000" strike="noStrike">
                <a:solidFill>
                  <a:srgbClr val="405100"/>
                </a:solidFill>
                <a:latin typeface="Roboto"/>
                <a:ea typeface="Roboto"/>
                <a:cs typeface="Roboto"/>
                <a:sym typeface="Roboto"/>
              </a:rPr>
              <a:t>20 МИЛЛИОНОВ</a:t>
            </a:r>
            <a:endParaRPr b="1" sz="70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10"/>
          <p:cNvSpPr/>
          <p:nvPr/>
        </p:nvSpPr>
        <p:spPr>
          <a:xfrm>
            <a:off x="1000075" y="3676674"/>
            <a:ext cx="9391200" cy="27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600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СОБИРАТЕЛЕЙ КОФЕЙНЫХ ЗЕРЕН В МИРЕ ЖИВУТ ЗА ЧЕРТОЙ БЕДНОСТИ</a:t>
            </a:r>
            <a:endParaRPr b="1" sz="56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p10"/>
          <p:cNvSpPr/>
          <p:nvPr/>
        </p:nvSpPr>
        <p:spPr>
          <a:xfrm>
            <a:off x="16549560" y="677160"/>
            <a:ext cx="129492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3750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10/21</a:t>
            </a:r>
            <a:endParaRPr b="0" sz="375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7520" y="0"/>
            <a:ext cx="1563012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923750"/>
            <a:ext cx="15525350" cy="22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7800" y="3552840"/>
            <a:ext cx="14677560" cy="550512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1"/>
          <p:cNvSpPr/>
          <p:nvPr/>
        </p:nvSpPr>
        <p:spPr>
          <a:xfrm>
            <a:off x="16687800" y="638280"/>
            <a:ext cx="10188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3750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4/25</a:t>
            </a:r>
            <a:endParaRPr b="0" sz="375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>
            <a:off x="847800" y="523075"/>
            <a:ext cx="15314700" cy="30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1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500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БОГАТЫЕ ПИТАТЕЛЬНЫМИ ВЕЩЕСТВАМИ ОТХОДЫ КОФЕ, ЕЖЕГОДНО ОТПРАВЛЯЕМЫЕ НА СВАЛКУ</a:t>
            </a:r>
            <a:endParaRPr b="1" sz="45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3143197" y="3929260"/>
            <a:ext cx="3800100" cy="22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500" strike="noStrike">
                <a:solidFill>
                  <a:srgbClr val="4051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b="1" lang="ru-RU" sz="5250" strike="noStrike">
                <a:solidFill>
                  <a:srgbClr val="4051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750" strike="noStrike">
                <a:solidFill>
                  <a:srgbClr val="405100"/>
                </a:solidFill>
                <a:latin typeface="Roboto Medium"/>
                <a:ea typeface="Roboto Medium"/>
                <a:cs typeface="Roboto Medium"/>
                <a:sym typeface="Roboto Medium"/>
              </a:rPr>
              <a:t>млрд кг отработанной кофейной гущи</a:t>
            </a:r>
            <a:endParaRPr sz="3750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89" name="Google Shape;189;p11"/>
          <p:cNvSpPr/>
          <p:nvPr/>
        </p:nvSpPr>
        <p:spPr>
          <a:xfrm>
            <a:off x="11734920" y="3697315"/>
            <a:ext cx="4177200" cy="22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500" strike="noStrike">
                <a:solidFill>
                  <a:srgbClr val="4051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r>
              <a:rPr b="1" lang="ru-RU" sz="5250" strike="noStrike">
                <a:solidFill>
                  <a:srgbClr val="4051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ru-RU" sz="3750" strike="noStrike">
                <a:solidFill>
                  <a:srgbClr val="405100"/>
                </a:solidFill>
                <a:latin typeface="Calibri"/>
                <a:ea typeface="Calibri"/>
                <a:cs typeface="Calibri"/>
                <a:sym typeface="Calibri"/>
              </a:rPr>
              <a:t>млрд кг семенной оболочки</a:t>
            </a:r>
            <a:endParaRPr b="0" sz="3750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1"/>
          <p:cNvSpPr/>
          <p:nvPr/>
        </p:nvSpPr>
        <p:spPr>
          <a:xfrm>
            <a:off x="11734920" y="6829545"/>
            <a:ext cx="3790500" cy="22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500" strike="noStrike">
                <a:solidFill>
                  <a:srgbClr val="4051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r>
              <a:rPr b="1" lang="ru-RU" sz="5250" strike="noStrike">
                <a:solidFill>
                  <a:srgbClr val="4051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ru-RU" sz="3750" strike="noStrike">
                <a:solidFill>
                  <a:srgbClr val="405100"/>
                </a:solidFill>
                <a:latin typeface="Calibri"/>
                <a:ea typeface="Calibri"/>
                <a:cs typeface="Calibri"/>
                <a:sym typeface="Calibri"/>
              </a:rPr>
              <a:t>млрд кг мезги</a:t>
            </a:r>
            <a:endParaRPr b="0" sz="3750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1"/>
          <p:cNvSpPr/>
          <p:nvPr/>
        </p:nvSpPr>
        <p:spPr>
          <a:xfrm>
            <a:off x="3143172" y="6829545"/>
            <a:ext cx="3800100" cy="22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500" strike="noStrike">
                <a:solidFill>
                  <a:srgbClr val="405100"/>
                </a:solidFill>
                <a:latin typeface="Calibri"/>
                <a:ea typeface="Calibri"/>
                <a:cs typeface="Calibri"/>
                <a:sym typeface="Calibri"/>
              </a:rPr>
              <a:t>32</a:t>
            </a:r>
            <a:r>
              <a:rPr b="1" lang="ru-RU" sz="5250" strike="noStrike">
                <a:solidFill>
                  <a:srgbClr val="4051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ru-RU" sz="3750" strike="noStrike">
                <a:solidFill>
                  <a:srgbClr val="405100"/>
                </a:solidFill>
                <a:latin typeface="Calibri"/>
                <a:ea typeface="Calibri"/>
                <a:cs typeface="Calibri"/>
                <a:sym typeface="Calibri"/>
              </a:rPr>
              <a:t>млрд кг шелухи</a:t>
            </a:r>
            <a:endParaRPr b="0" sz="3750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1"/>
          <p:cNvSpPr/>
          <p:nvPr/>
        </p:nvSpPr>
        <p:spPr>
          <a:xfrm>
            <a:off x="16411680" y="638280"/>
            <a:ext cx="129492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3750" strike="noStrike">
                <a:solidFill>
                  <a:srgbClr val="344200"/>
                </a:solidFill>
                <a:latin typeface="Roboto Medium"/>
                <a:ea typeface="Roboto Medium"/>
                <a:cs typeface="Roboto Medium"/>
                <a:sym typeface="Roboto Medium"/>
              </a:rPr>
              <a:t>11/21</a:t>
            </a:r>
            <a:endParaRPr b="0" sz="375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764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631592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143000"/>
            <a:ext cx="7262551" cy="830554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2"/>
          <p:cNvSpPr/>
          <p:nvPr/>
        </p:nvSpPr>
        <p:spPr>
          <a:xfrm>
            <a:off x="847677" y="1043650"/>
            <a:ext cx="5461200" cy="206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000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90 млрд кг</a:t>
            </a:r>
            <a:endParaRPr b="1" sz="70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12"/>
          <p:cNvSpPr/>
          <p:nvPr/>
        </p:nvSpPr>
        <p:spPr>
          <a:xfrm>
            <a:off x="1000080" y="7029360"/>
            <a:ext cx="8850502" cy="241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ВЫБРОСЫ 10 МЛН АВТОМОБИЛЕЙ</a:t>
            </a:r>
            <a:endParaRPr sz="4500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03" name="Google Shape;203;p12"/>
          <p:cNvSpPr/>
          <p:nvPr/>
        </p:nvSpPr>
        <p:spPr>
          <a:xfrm>
            <a:off x="1000075" y="4486325"/>
            <a:ext cx="7938600" cy="18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На каждую тонну «отходов» кофе, разлагающихся на свалке, в окружающую среду выбрасывается 340 м</a:t>
            </a:r>
            <a:r>
              <a:rPr baseline="30000" lang="ru-RU" sz="3000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3</a:t>
            </a:r>
            <a:r>
              <a:rPr lang="ru-RU" sz="3000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 МЕТАНА</a:t>
            </a:r>
            <a:endParaRPr sz="3000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04" name="Google Shape;204;p12"/>
          <p:cNvSpPr/>
          <p:nvPr/>
        </p:nvSpPr>
        <p:spPr>
          <a:xfrm>
            <a:off x="847680" y="2666780"/>
            <a:ext cx="4638300" cy="6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ОТХОДОВ КОФЕ</a:t>
            </a:r>
            <a:endParaRPr sz="4500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05" name="Google Shape;205;p12"/>
          <p:cNvSpPr/>
          <p:nvPr/>
        </p:nvSpPr>
        <p:spPr>
          <a:xfrm>
            <a:off x="16411680" y="638280"/>
            <a:ext cx="129492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3750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12/21</a:t>
            </a:r>
            <a:endParaRPr b="0" sz="375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764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828764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7658280"/>
            <a:ext cx="4495320" cy="126648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3"/>
          <p:cNvSpPr/>
          <p:nvPr/>
        </p:nvSpPr>
        <p:spPr>
          <a:xfrm>
            <a:off x="933475" y="4020725"/>
            <a:ext cx="7918200" cy="25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500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КАК ПОБОЧНЫЙ ПРОДУКТ КОФЕ СТАНЕТ СЛЕДУЮЩИМ МИРОВЫМ СУПЕРФУДОМ?</a:t>
            </a:r>
            <a:endParaRPr b="1" sz="45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13"/>
          <p:cNvSpPr/>
          <p:nvPr/>
        </p:nvSpPr>
        <p:spPr>
          <a:xfrm>
            <a:off x="933474" y="8010350"/>
            <a:ext cx="27747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750" strike="noStrike">
                <a:solidFill>
                  <a:srgbClr val="344200"/>
                </a:solidFill>
                <a:latin typeface="Roboto"/>
                <a:ea typeface="Roboto"/>
                <a:cs typeface="Roboto"/>
                <a:sym typeface="Roboto"/>
              </a:rPr>
              <a:t>ЭПИЗОД  4</a:t>
            </a:r>
            <a:endParaRPr b="1" sz="375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6" name="Google Shape;216;p13"/>
          <p:cNvSpPr/>
          <p:nvPr/>
        </p:nvSpPr>
        <p:spPr>
          <a:xfrm>
            <a:off x="16411680" y="638280"/>
            <a:ext cx="129492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3750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13/21</a:t>
            </a:r>
            <a:endParaRPr b="0" sz="375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0240" y="0"/>
            <a:ext cx="1708740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591452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923760"/>
            <a:ext cx="7057800" cy="133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3800" y="4067273"/>
            <a:ext cx="3095282" cy="438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38723" y="4067273"/>
            <a:ext cx="3095282" cy="438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53645" y="4067273"/>
            <a:ext cx="3095282" cy="438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668568" y="4067273"/>
            <a:ext cx="3095282" cy="438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90800" y="5501520"/>
            <a:ext cx="1223640" cy="35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43880" y="5501520"/>
            <a:ext cx="1223640" cy="35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258800" y="5501520"/>
            <a:ext cx="1223640" cy="35028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4"/>
          <p:cNvSpPr/>
          <p:nvPr/>
        </p:nvSpPr>
        <p:spPr>
          <a:xfrm>
            <a:off x="933480" y="1200240"/>
            <a:ext cx="6124320" cy="78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1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500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«Кофейная волна»</a:t>
            </a:r>
            <a:endParaRPr b="1" sz="45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14"/>
          <p:cNvSpPr/>
          <p:nvPr/>
        </p:nvSpPr>
        <p:spPr>
          <a:xfrm>
            <a:off x="838080" y="4448160"/>
            <a:ext cx="523440" cy="78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1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250" strike="noStrike">
                <a:solidFill>
                  <a:srgbClr val="344200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b="0" sz="525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4"/>
          <p:cNvSpPr/>
          <p:nvPr/>
        </p:nvSpPr>
        <p:spPr>
          <a:xfrm>
            <a:off x="1257360" y="4448160"/>
            <a:ext cx="9522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629" strike="noStrike">
                <a:solidFill>
                  <a:srgbClr val="344200"/>
                </a:solidFill>
                <a:latin typeface="Calibri"/>
                <a:ea typeface="Calibri"/>
                <a:cs typeface="Calibri"/>
                <a:sym typeface="Calibri"/>
              </a:rPr>
              <a:t>-я</a:t>
            </a:r>
            <a:endParaRPr b="0" sz="2629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4"/>
          <p:cNvSpPr/>
          <p:nvPr/>
        </p:nvSpPr>
        <p:spPr>
          <a:xfrm>
            <a:off x="5553000" y="4448160"/>
            <a:ext cx="523440" cy="78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1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250" strike="noStrike">
                <a:solidFill>
                  <a:srgbClr val="3442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b="0" sz="525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4"/>
          <p:cNvSpPr/>
          <p:nvPr/>
        </p:nvSpPr>
        <p:spPr>
          <a:xfrm>
            <a:off x="5991360" y="4448160"/>
            <a:ext cx="9522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629" strike="noStrike">
                <a:solidFill>
                  <a:srgbClr val="344200"/>
                </a:solidFill>
                <a:latin typeface="Calibri"/>
                <a:ea typeface="Calibri"/>
                <a:cs typeface="Calibri"/>
                <a:sym typeface="Calibri"/>
              </a:rPr>
              <a:t>-я</a:t>
            </a:r>
            <a:endParaRPr b="0" sz="2629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4"/>
          <p:cNvSpPr/>
          <p:nvPr/>
        </p:nvSpPr>
        <p:spPr>
          <a:xfrm>
            <a:off x="10267920" y="4448160"/>
            <a:ext cx="523440" cy="78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1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250" strike="noStrike">
                <a:solidFill>
                  <a:srgbClr val="344200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b="0" sz="525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4"/>
          <p:cNvSpPr/>
          <p:nvPr/>
        </p:nvSpPr>
        <p:spPr>
          <a:xfrm>
            <a:off x="10706280" y="4448160"/>
            <a:ext cx="9522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629">
                <a:solidFill>
                  <a:srgbClr val="344200"/>
                </a:solidFill>
                <a:latin typeface="Calibri"/>
                <a:ea typeface="Calibri"/>
                <a:cs typeface="Calibri"/>
                <a:sym typeface="Calibri"/>
              </a:rPr>
              <a:t>-я</a:t>
            </a:r>
            <a:endParaRPr b="0" sz="2629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4"/>
          <p:cNvSpPr/>
          <p:nvPr/>
        </p:nvSpPr>
        <p:spPr>
          <a:xfrm>
            <a:off x="14982840" y="4448160"/>
            <a:ext cx="523440" cy="78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1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250" strike="noStrike">
                <a:solidFill>
                  <a:srgbClr val="344200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b="0" sz="525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4"/>
          <p:cNvSpPr/>
          <p:nvPr/>
        </p:nvSpPr>
        <p:spPr>
          <a:xfrm>
            <a:off x="15420840" y="4448160"/>
            <a:ext cx="9522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629">
                <a:solidFill>
                  <a:srgbClr val="344200"/>
                </a:solidFill>
                <a:latin typeface="Calibri"/>
                <a:ea typeface="Calibri"/>
                <a:cs typeface="Calibri"/>
                <a:sym typeface="Calibri"/>
              </a:rPr>
              <a:t>-я</a:t>
            </a:r>
            <a:endParaRPr b="0" sz="2629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4"/>
          <p:cNvSpPr/>
          <p:nvPr/>
        </p:nvSpPr>
        <p:spPr>
          <a:xfrm>
            <a:off x="838075" y="5581800"/>
            <a:ext cx="2414100" cy="15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344200"/>
                </a:solidFill>
                <a:latin typeface="Calibri"/>
                <a:ea typeface="Calibri"/>
                <a:cs typeface="Calibri"/>
                <a:sym typeface="Calibri"/>
              </a:rPr>
              <a:t>Превращение в объект мировой торговли</a:t>
            </a:r>
            <a:endParaRPr b="0" sz="2800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4"/>
          <p:cNvSpPr/>
          <p:nvPr/>
        </p:nvSpPr>
        <p:spPr>
          <a:xfrm>
            <a:off x="5553000" y="5581800"/>
            <a:ext cx="27522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 strike="noStrike">
                <a:solidFill>
                  <a:srgbClr val="344200"/>
                </a:solidFill>
                <a:latin typeface="Calibri"/>
                <a:ea typeface="Calibri"/>
                <a:cs typeface="Calibri"/>
                <a:sym typeface="Calibri"/>
              </a:rPr>
              <a:t>Представлена концепция различного происхождения</a:t>
            </a:r>
            <a:endParaRPr b="0" sz="2800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4"/>
          <p:cNvSpPr/>
          <p:nvPr/>
        </p:nvSpPr>
        <p:spPr>
          <a:xfrm>
            <a:off x="10267920" y="5581800"/>
            <a:ext cx="2247600" cy="7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 strike="noStrike">
                <a:solidFill>
                  <a:srgbClr val="344200"/>
                </a:solidFill>
                <a:latin typeface="Calibri"/>
                <a:ea typeface="Calibri"/>
                <a:cs typeface="Calibri"/>
                <a:sym typeface="Calibri"/>
              </a:rPr>
              <a:t>История, стоящая за чашкой</a:t>
            </a:r>
            <a:endParaRPr b="0" sz="2800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4"/>
          <p:cNvSpPr/>
          <p:nvPr/>
        </p:nvSpPr>
        <p:spPr>
          <a:xfrm>
            <a:off x="14938500" y="5368025"/>
            <a:ext cx="2610900" cy="27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344200"/>
                </a:solidFill>
                <a:latin typeface="Calibri"/>
                <a:ea typeface="Calibri"/>
                <a:cs typeface="Calibri"/>
                <a:sym typeface="Calibri"/>
              </a:rPr>
              <a:t>Повышение ценности на протяжении всей цепочки производства и сбыта кофе</a:t>
            </a:r>
            <a:endParaRPr b="0" sz="2800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16411680" y="638280"/>
            <a:ext cx="129492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3750" strike="noStrike">
                <a:solidFill>
                  <a:srgbClr val="344200"/>
                </a:solidFill>
                <a:latin typeface="Roboto Medium"/>
                <a:ea typeface="Roboto Medium"/>
                <a:cs typeface="Roboto Medium"/>
                <a:sym typeface="Roboto Medium"/>
              </a:rPr>
              <a:t>14/21</a:t>
            </a:r>
            <a:endParaRPr b="0" sz="375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764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368720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435051"/>
            <a:ext cx="12391560" cy="600984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5"/>
          <p:cNvSpPr/>
          <p:nvPr/>
        </p:nvSpPr>
        <p:spPr>
          <a:xfrm>
            <a:off x="828720" y="3435051"/>
            <a:ext cx="11562900" cy="22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НАША ИДЕЯ И ВИДЕНИЕ –</a:t>
            </a:r>
            <a:endParaRPr sz="45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НАЧАТЬ ДВИЖЕНИЕ 5-Й ВОЛНЫ</a:t>
            </a:r>
            <a:endParaRPr sz="4500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55" name="Google Shape;255;p15"/>
          <p:cNvSpPr/>
          <p:nvPr/>
        </p:nvSpPr>
        <p:spPr>
          <a:xfrm>
            <a:off x="905040" y="6111291"/>
            <a:ext cx="8334000" cy="333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500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ПЕРЕРАБОТКА ОТХОДОВ КОФЕ</a:t>
            </a:r>
            <a:endParaRPr b="1" sz="75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6" name="Google Shape;256;p15"/>
          <p:cNvSpPr/>
          <p:nvPr/>
        </p:nvSpPr>
        <p:spPr>
          <a:xfrm>
            <a:off x="16411680" y="638280"/>
            <a:ext cx="129492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3750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15/21</a:t>
            </a:r>
            <a:endParaRPr b="0" sz="375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49000" y="0"/>
            <a:ext cx="602892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040" y="0"/>
            <a:ext cx="603864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602892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8020080"/>
            <a:ext cx="18287640" cy="189504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6"/>
          <p:cNvSpPr/>
          <p:nvPr/>
        </p:nvSpPr>
        <p:spPr>
          <a:xfrm>
            <a:off x="-9360" y="8334360"/>
            <a:ext cx="5800320" cy="1333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500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КОФЕЙНОЕ</a:t>
            </a:r>
            <a:endParaRPr b="1" sz="45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500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МАСЛО</a:t>
            </a:r>
            <a:endParaRPr b="1" sz="45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" name="Google Shape;267;p16"/>
          <p:cNvSpPr/>
          <p:nvPr/>
        </p:nvSpPr>
        <p:spPr>
          <a:xfrm>
            <a:off x="6248520" y="8334360"/>
            <a:ext cx="5790960" cy="1333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КОФЕЙНАЯ</a:t>
            </a:r>
            <a:endParaRPr b="1" sz="45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500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МУКА</a:t>
            </a:r>
            <a:endParaRPr b="1" sz="45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8" name="Google Shape;268;p16"/>
          <p:cNvSpPr/>
          <p:nvPr/>
        </p:nvSpPr>
        <p:spPr>
          <a:xfrm>
            <a:off x="12496680" y="8334360"/>
            <a:ext cx="5800320" cy="1333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500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КОФЕЙНЫЕ</a:t>
            </a:r>
            <a:endParaRPr b="1" sz="45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500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ВОЛОКНА</a:t>
            </a:r>
            <a:endParaRPr b="1" sz="45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9" name="Google Shape;269;p16"/>
          <p:cNvSpPr/>
          <p:nvPr/>
        </p:nvSpPr>
        <p:spPr>
          <a:xfrm>
            <a:off x="16411680" y="638280"/>
            <a:ext cx="129492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3750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16/21</a:t>
            </a:r>
            <a:endParaRPr b="0" sz="375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9440" y="0"/>
            <a:ext cx="1646820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653372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3600" y="1514520"/>
            <a:ext cx="6876720" cy="161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58450" y="1504800"/>
            <a:ext cx="6876700" cy="22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3600" y="3629160"/>
            <a:ext cx="6876720" cy="161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58450" y="4152351"/>
            <a:ext cx="6876700" cy="25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04800" y="5743440"/>
            <a:ext cx="6876720" cy="161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29640" y="7181880"/>
            <a:ext cx="6876720" cy="161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04800" y="7858080"/>
            <a:ext cx="6876720" cy="161892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7"/>
          <p:cNvSpPr/>
          <p:nvPr/>
        </p:nvSpPr>
        <p:spPr>
          <a:xfrm>
            <a:off x="1848725" y="1700097"/>
            <a:ext cx="61995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344200"/>
                </a:solidFill>
                <a:latin typeface="Roboto"/>
                <a:ea typeface="Roboto"/>
                <a:cs typeface="Roboto"/>
                <a:sym typeface="Roboto"/>
              </a:rPr>
              <a:t>В 2 РАЗА БОЛЬШЕ БЕЛКА</a:t>
            </a:r>
            <a:endParaRPr b="1" sz="40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" name="Google Shape;285;p17"/>
          <p:cNvSpPr/>
          <p:nvPr/>
        </p:nvSpPr>
        <p:spPr>
          <a:xfrm>
            <a:off x="10073249" y="1771550"/>
            <a:ext cx="6372300" cy="13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 strike="noStrike">
                <a:solidFill>
                  <a:srgbClr val="344200"/>
                </a:solidFill>
                <a:latin typeface="Roboto"/>
                <a:ea typeface="Roboto"/>
                <a:cs typeface="Roboto"/>
                <a:sym typeface="Roboto"/>
              </a:rPr>
              <a:t>В 3 РАЗА МЕНЬШЕ УГЛЕВОДОВ,</a:t>
            </a:r>
            <a:endParaRPr b="1" sz="40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6" name="Google Shape;286;p17"/>
          <p:cNvSpPr/>
          <p:nvPr/>
        </p:nvSpPr>
        <p:spPr>
          <a:xfrm>
            <a:off x="1848725" y="3895560"/>
            <a:ext cx="5838600" cy="13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 strike="noStrike">
                <a:solidFill>
                  <a:srgbClr val="344200"/>
                </a:solidFill>
                <a:latin typeface="Roboto"/>
                <a:ea typeface="Roboto"/>
                <a:cs typeface="Roboto"/>
                <a:sym typeface="Roboto"/>
              </a:rPr>
              <a:t>МЕНЬШЕ ЖИРА</a:t>
            </a:r>
            <a:endParaRPr b="1" sz="40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7" name="Google Shape;287;p17"/>
          <p:cNvSpPr/>
          <p:nvPr/>
        </p:nvSpPr>
        <p:spPr>
          <a:xfrm>
            <a:off x="10073249" y="4419875"/>
            <a:ext cx="6199500" cy="13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 strike="noStrike">
                <a:solidFill>
                  <a:srgbClr val="344200"/>
                </a:solidFill>
                <a:latin typeface="Roboto"/>
                <a:ea typeface="Roboto"/>
                <a:cs typeface="Roboto"/>
                <a:sym typeface="Roboto"/>
              </a:rPr>
              <a:t>В 12 РАЗ </a:t>
            </a:r>
            <a:br>
              <a:rPr b="1" lang="ru-RU" sz="4000" strike="noStrike">
                <a:solidFill>
                  <a:srgbClr val="3442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ru-RU" sz="4000" strike="noStrike">
                <a:solidFill>
                  <a:srgbClr val="344200"/>
                </a:solidFill>
                <a:latin typeface="Roboto"/>
                <a:ea typeface="Roboto"/>
                <a:cs typeface="Roboto"/>
                <a:sym typeface="Roboto"/>
              </a:rPr>
              <a:t>БОЛЬШЕ ВОЛОКОН</a:t>
            </a:r>
            <a:endParaRPr b="1" sz="40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8" name="Google Shape;288;p17"/>
          <p:cNvSpPr/>
          <p:nvPr/>
        </p:nvSpPr>
        <p:spPr>
          <a:xfrm>
            <a:off x="1848725" y="6010200"/>
            <a:ext cx="5810100" cy="13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 strike="noStrike">
                <a:solidFill>
                  <a:srgbClr val="344200"/>
                </a:solidFill>
                <a:latin typeface="Roboto"/>
                <a:ea typeface="Roboto"/>
                <a:cs typeface="Roboto"/>
                <a:sym typeface="Roboto"/>
              </a:rPr>
              <a:t>БЕЗ ГЛЮТЕНА</a:t>
            </a:r>
            <a:endParaRPr b="1" sz="40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" name="Google Shape;289;p17"/>
          <p:cNvSpPr/>
          <p:nvPr/>
        </p:nvSpPr>
        <p:spPr>
          <a:xfrm>
            <a:off x="10039440" y="7448640"/>
            <a:ext cx="5838600" cy="13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 strike="noStrike">
                <a:solidFill>
                  <a:srgbClr val="344200"/>
                </a:solidFill>
                <a:latin typeface="Roboto"/>
                <a:ea typeface="Roboto"/>
                <a:cs typeface="Roboto"/>
                <a:sym typeface="Roboto"/>
              </a:rPr>
              <a:t>БОЛЬШЕ КАЛИЯ</a:t>
            </a:r>
            <a:endParaRPr b="1" sz="40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1848725" y="8124840"/>
            <a:ext cx="5810100" cy="13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 strike="noStrike">
                <a:solidFill>
                  <a:srgbClr val="344200"/>
                </a:solidFill>
                <a:latin typeface="Roboto"/>
                <a:ea typeface="Roboto"/>
                <a:cs typeface="Roboto"/>
                <a:sym typeface="Roboto"/>
              </a:rPr>
              <a:t>МЕНЬШЕ КАЛОРИЙ</a:t>
            </a:r>
            <a:endParaRPr b="1" sz="40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1" name="Google Shape;291;p17"/>
          <p:cNvSpPr/>
          <p:nvPr/>
        </p:nvSpPr>
        <p:spPr>
          <a:xfrm>
            <a:off x="1905000" y="2457360"/>
            <a:ext cx="58386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29">
                <a:solidFill>
                  <a:srgbClr val="344200"/>
                </a:solidFill>
                <a:latin typeface="Roboto Medium"/>
                <a:ea typeface="Roboto Medium"/>
                <a:cs typeface="Roboto Medium"/>
                <a:sym typeface="Roboto Medium"/>
              </a:rPr>
              <a:t>на грамм, чем в муке из бурого риса</a:t>
            </a:r>
            <a:endParaRPr sz="2629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92" name="Google Shape;292;p17"/>
          <p:cNvSpPr/>
          <p:nvPr/>
        </p:nvSpPr>
        <p:spPr>
          <a:xfrm>
            <a:off x="10073249" y="3057600"/>
            <a:ext cx="58386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629" strike="noStrike">
                <a:solidFill>
                  <a:srgbClr val="344200"/>
                </a:solidFill>
                <a:latin typeface="Calibri"/>
                <a:ea typeface="Calibri"/>
                <a:cs typeface="Calibri"/>
                <a:sym typeface="Calibri"/>
              </a:rPr>
              <a:t>чем в универсальной муке</a:t>
            </a:r>
            <a:endParaRPr b="0" sz="2629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7"/>
          <p:cNvSpPr/>
          <p:nvPr/>
        </p:nvSpPr>
        <p:spPr>
          <a:xfrm>
            <a:off x="1905000" y="4572000"/>
            <a:ext cx="58386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29" strike="noStrike">
                <a:solidFill>
                  <a:srgbClr val="344200"/>
                </a:solidFill>
                <a:latin typeface="Roboto Medium"/>
                <a:ea typeface="Roboto Medium"/>
                <a:cs typeface="Roboto Medium"/>
                <a:sym typeface="Roboto Medium"/>
              </a:rPr>
              <a:t>на грамм, чем в кокосовой муке</a:t>
            </a:r>
            <a:endParaRPr sz="2629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10073249" y="5629450"/>
            <a:ext cx="58101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629" strike="noStrike">
                <a:solidFill>
                  <a:srgbClr val="344200"/>
                </a:solidFill>
                <a:latin typeface="Calibri"/>
                <a:ea typeface="Calibri"/>
                <a:cs typeface="Calibri"/>
                <a:sym typeface="Calibri"/>
              </a:rPr>
              <a:t>на грамм, чем в цельнозерновой пшеничной муке</a:t>
            </a:r>
            <a:endParaRPr b="0" sz="2629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7"/>
          <p:cNvSpPr/>
          <p:nvPr/>
        </p:nvSpPr>
        <p:spPr>
          <a:xfrm>
            <a:off x="1905000" y="6686640"/>
            <a:ext cx="58101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29" strike="noStrike">
                <a:solidFill>
                  <a:srgbClr val="344200"/>
                </a:solidFill>
                <a:latin typeface="Roboto Medium"/>
                <a:ea typeface="Roboto Medium"/>
                <a:cs typeface="Roboto Medium"/>
                <a:sym typeface="Roboto Medium"/>
              </a:rPr>
              <a:t>Подходит для людей с аллергиями</a:t>
            </a:r>
            <a:endParaRPr sz="2629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96" name="Google Shape;296;p17"/>
          <p:cNvSpPr/>
          <p:nvPr/>
        </p:nvSpPr>
        <p:spPr>
          <a:xfrm>
            <a:off x="10115640" y="8124720"/>
            <a:ext cx="58386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629" strike="noStrike">
                <a:solidFill>
                  <a:srgbClr val="344200"/>
                </a:solidFill>
                <a:latin typeface="Calibri"/>
                <a:ea typeface="Calibri"/>
                <a:cs typeface="Calibri"/>
                <a:sym typeface="Calibri"/>
              </a:rPr>
              <a:t>на грамм, чем в бананах</a:t>
            </a:r>
            <a:endParaRPr b="0" sz="2629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7"/>
          <p:cNvSpPr/>
          <p:nvPr/>
        </p:nvSpPr>
        <p:spPr>
          <a:xfrm>
            <a:off x="1905000" y="8801280"/>
            <a:ext cx="58101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29" strike="noStrike">
                <a:solidFill>
                  <a:srgbClr val="344200"/>
                </a:solidFill>
                <a:latin typeface="Roboto Medium"/>
                <a:ea typeface="Roboto Medium"/>
                <a:cs typeface="Roboto Medium"/>
                <a:sym typeface="Roboto Medium"/>
              </a:rPr>
              <a:t>на грамм, чем в гречневой муке</a:t>
            </a:r>
            <a:endParaRPr sz="2629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98" name="Google Shape;298;p17"/>
          <p:cNvSpPr/>
          <p:nvPr/>
        </p:nvSpPr>
        <p:spPr>
          <a:xfrm>
            <a:off x="16411680" y="638280"/>
            <a:ext cx="129492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3750" strike="noStrike">
                <a:solidFill>
                  <a:srgbClr val="344200"/>
                </a:solidFill>
                <a:latin typeface="Roboto Medium"/>
                <a:ea typeface="Roboto Medium"/>
                <a:cs typeface="Roboto Medium"/>
                <a:sym typeface="Roboto Medium"/>
              </a:rPr>
              <a:t>17/21</a:t>
            </a:r>
            <a:endParaRPr b="0" sz="375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764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042956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847875"/>
            <a:ext cx="14053126" cy="68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8"/>
          <p:cNvSpPr/>
          <p:nvPr/>
        </p:nvSpPr>
        <p:spPr>
          <a:xfrm>
            <a:off x="1000080" y="1847880"/>
            <a:ext cx="11305800" cy="267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БОЛЕЕ </a:t>
            </a:r>
            <a:r>
              <a:rPr b="1" lang="ru-RU" sz="5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2,5 МЛРД</a:t>
            </a:r>
            <a:r>
              <a:rPr b="1" lang="ru-RU" sz="4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ЧЕЛОВЕК В МИРЕ СТРАДАЮТ ОТ ДЕФИЦИТА ВИТАМИНОВ И МИНЕРАЛОВ</a:t>
            </a:r>
            <a:endParaRPr b="1" sz="45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8" name="Google Shape;308;p18"/>
          <p:cNvSpPr/>
          <p:nvPr/>
        </p:nvSpPr>
        <p:spPr>
          <a:xfrm>
            <a:off x="905050" y="5353200"/>
            <a:ext cx="9247200" cy="333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000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12% </a:t>
            </a:r>
            <a:r>
              <a:rPr b="1" lang="ru-RU" sz="7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ДЕТЕЙ </a:t>
            </a:r>
            <a:br>
              <a:rPr b="1" lang="ru-RU" sz="7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ru-RU" sz="7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В ВОЗРАСТЕ ДО </a:t>
            </a:r>
            <a:r>
              <a:rPr b="1" lang="ru-RU" sz="7000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7 ЛЕТ</a:t>
            </a:r>
            <a:endParaRPr b="1" sz="70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9" name="Google Shape;309;p18"/>
          <p:cNvSpPr/>
          <p:nvPr/>
        </p:nvSpPr>
        <p:spPr>
          <a:xfrm>
            <a:off x="16411680" y="638280"/>
            <a:ext cx="129492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3750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18/21</a:t>
            </a:r>
            <a:endParaRPr b="0" sz="375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764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38220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923750"/>
            <a:ext cx="12382200" cy="22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9"/>
          <p:cNvSpPr/>
          <p:nvPr/>
        </p:nvSpPr>
        <p:spPr>
          <a:xfrm>
            <a:off x="1000079" y="3886200"/>
            <a:ext cx="8033085" cy="1352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ВКЛЮЧЕНИЕ В МЕСТНУЮ СИСТЕМУ ПРОДОВОЛЬСТВЕННОГО СНАБЖЕНИЯ</a:t>
            </a:r>
            <a:endParaRPr b="1" sz="24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19"/>
          <p:cNvSpPr/>
          <p:nvPr/>
        </p:nvSpPr>
        <p:spPr>
          <a:xfrm>
            <a:off x="1000080" y="4966835"/>
            <a:ext cx="6412200" cy="13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СОХРАНЕНИЕ 30–50% МЕСТ ПРОИСХОЖДЕНИЯ</a:t>
            </a:r>
            <a:endParaRPr b="1" sz="24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0" name="Google Shape;320;p19"/>
          <p:cNvSpPr/>
          <p:nvPr/>
        </p:nvSpPr>
        <p:spPr>
          <a:xfrm>
            <a:off x="1000130" y="6200645"/>
            <a:ext cx="6412200" cy="13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БОЛЕЕ ДОСТУПНЫЙ ИСТОЧНИК ПРОДОВОЛЬСТВИЯ</a:t>
            </a:r>
            <a:endParaRPr b="1" sz="24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1" name="Google Shape;321;p19"/>
          <p:cNvSpPr/>
          <p:nvPr/>
        </p:nvSpPr>
        <p:spPr>
          <a:xfrm>
            <a:off x="1170100" y="923750"/>
            <a:ext cx="12382200" cy="22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500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ПОМОЩЬ В РЕШЕНИИ ГЛОБАЛЬНОГО ПРОДОВОЛЬСТВЕННОГО КРИЗИСА</a:t>
            </a:r>
            <a:endParaRPr b="1" sz="45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2" name="Google Shape;322;p19"/>
          <p:cNvSpPr/>
          <p:nvPr/>
        </p:nvSpPr>
        <p:spPr>
          <a:xfrm>
            <a:off x="16411680" y="638280"/>
            <a:ext cx="129492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3750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19/21</a:t>
            </a:r>
            <a:endParaRPr b="0" sz="375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764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172280"/>
            <a:ext cx="4495320" cy="126648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"/>
          <p:cNvSpPr/>
          <p:nvPr/>
        </p:nvSpPr>
        <p:spPr>
          <a:xfrm>
            <a:off x="933475" y="4072775"/>
            <a:ext cx="8466300" cy="21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7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ОТКУДА БЕРУТСЯ КОФЕЙНЫЕ ЗЕРНА?</a:t>
            </a:r>
            <a:endParaRPr b="1" i="0" sz="7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933474" y="7524725"/>
            <a:ext cx="28038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750" u="none" cap="none" strike="noStrike">
                <a:solidFill>
                  <a:srgbClr val="344200"/>
                </a:solidFill>
                <a:latin typeface="Roboto"/>
                <a:ea typeface="Roboto"/>
                <a:cs typeface="Roboto"/>
                <a:sym typeface="Roboto"/>
              </a:rPr>
              <a:t>ЭПИЗОД  1</a:t>
            </a:r>
            <a:endParaRPr b="1" i="0" sz="37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6687800" y="638280"/>
            <a:ext cx="10188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75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2/21</a:t>
            </a:r>
            <a:endParaRPr b="0" i="0" sz="37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764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4020560" cy="1020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6240" y="685800"/>
            <a:ext cx="1875960" cy="2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0"/>
          <p:cNvSpPr/>
          <p:nvPr/>
        </p:nvSpPr>
        <p:spPr>
          <a:xfrm>
            <a:off x="1019150" y="3852450"/>
            <a:ext cx="7052400" cy="25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500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ВЫ МОЖЕТЕ НЕЧАСТО ПИТЬ КОФЕ, НО ТЕПЕРЬ ЕГО МОЖНО ЕСТЬ!</a:t>
            </a:r>
            <a:endParaRPr b="1" sz="45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2" name="Google Shape;332;p20"/>
          <p:cNvSpPr/>
          <p:nvPr/>
        </p:nvSpPr>
        <p:spPr>
          <a:xfrm>
            <a:off x="16411680" y="638280"/>
            <a:ext cx="129492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3750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20/21</a:t>
            </a:r>
            <a:endParaRPr b="0" sz="375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00648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44040" y="0"/>
            <a:ext cx="954360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828764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1073448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9640" y="1028880"/>
            <a:ext cx="1548720" cy="150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8010350"/>
            <a:ext cx="5933324" cy="174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1"/>
          <p:cNvSpPr/>
          <p:nvPr/>
        </p:nvSpPr>
        <p:spPr>
          <a:xfrm>
            <a:off x="790560" y="4915080"/>
            <a:ext cx="821988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СПАСИБО!</a:t>
            </a:r>
            <a:endParaRPr b="1" sz="75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5" name="Google Shape;345;p21"/>
          <p:cNvSpPr/>
          <p:nvPr/>
        </p:nvSpPr>
        <p:spPr>
          <a:xfrm>
            <a:off x="809640" y="8305920"/>
            <a:ext cx="34380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5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ОЛМО МОЛЛА</a:t>
            </a:r>
            <a:endParaRPr sz="375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46" name="Google Shape;346;p21"/>
          <p:cNvSpPr/>
          <p:nvPr/>
        </p:nvSpPr>
        <p:spPr>
          <a:xfrm>
            <a:off x="790548" y="8983125"/>
            <a:ext cx="56004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7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Основатель и генеральный директор,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7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COFFEE RESURRECT, Эфиопия</a:t>
            </a:r>
            <a:endParaRPr sz="187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7640" cy="1028664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3"/>
          <p:cNvSpPr/>
          <p:nvPr/>
        </p:nvSpPr>
        <p:spPr>
          <a:xfrm>
            <a:off x="1019175" y="4491905"/>
            <a:ext cx="10712100" cy="13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63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1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ЭФИОПИЯ</a:t>
            </a:r>
            <a:endParaRPr b="1" i="0" sz="115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4680" y="0"/>
            <a:ext cx="603864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58720" y="0"/>
            <a:ext cx="601956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602892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8020080"/>
            <a:ext cx="18287640" cy="189504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4"/>
          <p:cNvSpPr/>
          <p:nvPr/>
        </p:nvSpPr>
        <p:spPr>
          <a:xfrm>
            <a:off x="-9360" y="8334360"/>
            <a:ext cx="5800320" cy="1333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4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ЛЕСНОЙ КОФЕ</a:t>
            </a:r>
            <a:endParaRPr b="1" i="0" sz="45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" name="Google Shape;98;p4"/>
          <p:cNvSpPr/>
          <p:nvPr/>
        </p:nvSpPr>
        <p:spPr>
          <a:xfrm>
            <a:off x="6248520" y="8334360"/>
            <a:ext cx="5790960" cy="1333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4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САДОВЫЙ КОФЕ</a:t>
            </a:r>
            <a:endParaRPr b="1" i="0" sz="45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" name="Google Shape;99;p4"/>
          <p:cNvSpPr/>
          <p:nvPr/>
        </p:nvSpPr>
        <p:spPr>
          <a:xfrm>
            <a:off x="12496680" y="8334360"/>
            <a:ext cx="5800320" cy="1333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4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ПЛАНТАЦИОННЫЙ КОФЕ</a:t>
            </a:r>
            <a:endParaRPr b="1" i="0" sz="45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" name="Google Shape;100;p4"/>
          <p:cNvSpPr/>
          <p:nvPr/>
        </p:nvSpPr>
        <p:spPr>
          <a:xfrm>
            <a:off x="16687800" y="638280"/>
            <a:ext cx="10188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75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4/25</a:t>
            </a:r>
            <a:endParaRPr b="0" i="0" sz="37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>
            <a:off x="16687800" y="638280"/>
            <a:ext cx="10188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750" u="none" cap="none" strike="noStrike">
                <a:solidFill>
                  <a:srgbClr val="324306"/>
                </a:solidFill>
                <a:latin typeface="Roboto Medium"/>
                <a:ea typeface="Roboto Medium"/>
                <a:cs typeface="Roboto Medium"/>
                <a:sym typeface="Roboto Medium"/>
              </a:rPr>
              <a:t>4/21</a:t>
            </a:r>
            <a:endParaRPr b="0" i="0" sz="37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1A1A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764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4848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502480"/>
            <a:ext cx="4495320" cy="126648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5"/>
          <p:cNvSpPr/>
          <p:nvPr/>
        </p:nvSpPr>
        <p:spPr>
          <a:xfrm>
            <a:off x="923750" y="995625"/>
            <a:ext cx="10037400" cy="21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7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КАК АФРИКАНСКИЙ КОФЕ ЗАВОЕВАЛ МИР?</a:t>
            </a:r>
            <a:endParaRPr b="1" i="0" sz="7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11;p5"/>
          <p:cNvSpPr/>
          <p:nvPr/>
        </p:nvSpPr>
        <p:spPr>
          <a:xfrm>
            <a:off x="923760" y="3835840"/>
            <a:ext cx="24477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750" u="none" cap="none" strike="noStrike">
                <a:solidFill>
                  <a:srgbClr val="405100"/>
                </a:solidFill>
                <a:latin typeface="Roboto"/>
                <a:ea typeface="Roboto"/>
                <a:cs typeface="Roboto"/>
                <a:sym typeface="Roboto"/>
              </a:rPr>
              <a:t>ЭПИЗОД 2</a:t>
            </a:r>
            <a:endParaRPr b="1" i="0" sz="37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12;p5"/>
          <p:cNvSpPr/>
          <p:nvPr/>
        </p:nvSpPr>
        <p:spPr>
          <a:xfrm>
            <a:off x="16687800" y="638280"/>
            <a:ext cx="10188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750" u="none" cap="none" strike="noStrike">
                <a:solidFill>
                  <a:srgbClr val="344200"/>
                </a:solidFill>
                <a:latin typeface="Roboto Medium"/>
                <a:ea typeface="Roboto Medium"/>
                <a:cs typeface="Roboto Medium"/>
                <a:sym typeface="Roboto Medium"/>
              </a:rPr>
              <a:t>5/21</a:t>
            </a:r>
            <a:endParaRPr b="0" i="0" sz="37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764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450" y="-115475"/>
            <a:ext cx="18287640" cy="10286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923760"/>
            <a:ext cx="13115520" cy="133308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6"/>
          <p:cNvSpPr/>
          <p:nvPr/>
        </p:nvSpPr>
        <p:spPr>
          <a:xfrm>
            <a:off x="798295" y="1199878"/>
            <a:ext cx="12515400" cy="7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1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4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КОФЕЙНЫЙ ПОЯС</a:t>
            </a:r>
            <a:endParaRPr b="1" i="0" sz="45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" name="Google Shape;122;p6"/>
          <p:cNvSpPr/>
          <p:nvPr/>
        </p:nvSpPr>
        <p:spPr>
          <a:xfrm>
            <a:off x="16687800" y="638280"/>
            <a:ext cx="10188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750" u="none" cap="none" strike="noStrike">
                <a:solidFill>
                  <a:srgbClr val="344200"/>
                </a:solidFill>
                <a:latin typeface="Roboto Medium"/>
                <a:ea typeface="Roboto Medium"/>
                <a:cs typeface="Roboto Medium"/>
                <a:sym typeface="Roboto Medium"/>
              </a:rPr>
              <a:t>6/21</a:t>
            </a:r>
            <a:endParaRPr b="0" i="0" sz="37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6"/>
          <p:cNvSpPr txBox="1"/>
          <p:nvPr/>
        </p:nvSpPr>
        <p:spPr>
          <a:xfrm>
            <a:off x="-98525" y="5317800"/>
            <a:ext cx="2140800" cy="82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0" lang="ru-RU" sz="16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СЕВЕРНАЯ АМЕРИКА</a:t>
            </a:r>
            <a:endParaRPr sz="1600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США (ГАВАЙИ)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4" name="Google Shape;124;p6"/>
          <p:cNvSpPr txBox="1"/>
          <p:nvPr/>
        </p:nvSpPr>
        <p:spPr>
          <a:xfrm>
            <a:off x="798300" y="6360975"/>
            <a:ext cx="2743500" cy="82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ЦЕНТРАЛЬНАЯ АМЕРИКА</a:t>
            </a:r>
            <a:endParaRPr sz="1600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МЕКСИКА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ГВАТЕМАЛА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5" name="Google Shape;125;p6"/>
          <p:cNvSpPr txBox="1"/>
          <p:nvPr/>
        </p:nvSpPr>
        <p:spPr>
          <a:xfrm>
            <a:off x="3031625" y="7535275"/>
            <a:ext cx="1872000" cy="156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ЮЖНАЯ АМЕРИКА</a:t>
            </a:r>
            <a:endParaRPr sz="1600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ЭКВАДОР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КОЛУМБИЯ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ПЕРУ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БОЛИВИЯ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6" name="Google Shape;126;p6"/>
          <p:cNvSpPr txBox="1"/>
          <p:nvPr/>
        </p:nvSpPr>
        <p:spPr>
          <a:xfrm>
            <a:off x="6120000" y="5490575"/>
            <a:ext cx="3424200" cy="107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КУБА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ГАИТИ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ДОМИНИКАНСКАЯ РЕСПУБЛИКА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ПУЭРТО-РИКО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7" name="Google Shape;127;p6"/>
          <p:cNvSpPr txBox="1"/>
          <p:nvPr/>
        </p:nvSpPr>
        <p:spPr>
          <a:xfrm>
            <a:off x="5556225" y="8433550"/>
            <a:ext cx="1318200" cy="33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БРАЗИЛИЯ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8" name="Google Shape;128;p6"/>
          <p:cNvSpPr txBox="1"/>
          <p:nvPr/>
        </p:nvSpPr>
        <p:spPr>
          <a:xfrm>
            <a:off x="7059826" y="7376200"/>
            <a:ext cx="1647300" cy="132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АФРИКА</a:t>
            </a:r>
            <a:endParaRPr sz="1600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ГАНА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КАМЕРУН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АНГОЛА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ЗИМБАБВЕ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9" name="Google Shape;129;p6"/>
          <p:cNvSpPr txBox="1"/>
          <p:nvPr/>
        </p:nvSpPr>
        <p:spPr>
          <a:xfrm>
            <a:off x="10863325" y="6850550"/>
            <a:ext cx="1224000" cy="107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СУДАН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ЭФИОПИЯ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КЕНИЯ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УГАНДА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30" name="Google Shape;130;p6"/>
          <p:cNvSpPr txBox="1"/>
          <p:nvPr/>
        </p:nvSpPr>
        <p:spPr>
          <a:xfrm>
            <a:off x="12294900" y="7039000"/>
            <a:ext cx="1018800" cy="33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ИНДИЯ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31" name="Google Shape;131;p6"/>
          <p:cNvSpPr txBox="1"/>
          <p:nvPr/>
        </p:nvSpPr>
        <p:spPr>
          <a:xfrm>
            <a:off x="14889875" y="5807500"/>
            <a:ext cx="1872000" cy="156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АЗИЯ</a:t>
            </a:r>
            <a:endParaRPr sz="1600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ВЬЕТНАМ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КАМБОДЖА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ФИЛИППИНЫ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ИНДОНЕЗИЯ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НОВАЯ ГВИНЕЯ</a:t>
            </a:r>
            <a:endParaRPr sz="16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4000" y="0"/>
            <a:ext cx="1355364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60"/>
            <a:ext cx="7124401" cy="10286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992640" y="7981920"/>
            <a:ext cx="1771200" cy="177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7"/>
          <p:cNvSpPr/>
          <p:nvPr/>
        </p:nvSpPr>
        <p:spPr>
          <a:xfrm>
            <a:off x="604260" y="1714665"/>
            <a:ext cx="7902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500" strike="noStrike">
                <a:solidFill>
                  <a:srgbClr val="405100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endParaRPr b="1" sz="105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" name="Google Shape;141;p7"/>
          <p:cNvSpPr/>
          <p:nvPr/>
        </p:nvSpPr>
        <p:spPr>
          <a:xfrm>
            <a:off x="628560" y="4257720"/>
            <a:ext cx="5285880" cy="1561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500" strike="noStrike">
                <a:solidFill>
                  <a:srgbClr val="405100"/>
                </a:solidFill>
                <a:latin typeface="Roboto"/>
                <a:ea typeface="Roboto"/>
                <a:cs typeface="Roboto"/>
                <a:sym typeface="Roboto"/>
              </a:rPr>
              <a:t>416 580</a:t>
            </a:r>
            <a:endParaRPr b="1" sz="105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7"/>
          <p:cNvSpPr/>
          <p:nvPr/>
        </p:nvSpPr>
        <p:spPr>
          <a:xfrm>
            <a:off x="1495440" y="3057480"/>
            <a:ext cx="4657320" cy="5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7"/>
          <p:cNvSpPr/>
          <p:nvPr/>
        </p:nvSpPr>
        <p:spPr>
          <a:xfrm>
            <a:off x="1547350" y="1824336"/>
            <a:ext cx="22062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550" strike="noStrike">
                <a:solidFill>
                  <a:srgbClr val="405100"/>
                </a:solidFill>
                <a:latin typeface="Roboto"/>
                <a:ea typeface="Roboto"/>
                <a:cs typeface="Roboto"/>
                <a:sym typeface="Roboto"/>
              </a:rPr>
              <a:t>-е место в мире</a:t>
            </a:r>
            <a:endParaRPr b="1" sz="355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7"/>
          <p:cNvSpPr/>
          <p:nvPr/>
        </p:nvSpPr>
        <p:spPr>
          <a:xfrm>
            <a:off x="685800" y="8258425"/>
            <a:ext cx="46572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550" strike="noStrike">
                <a:solidFill>
                  <a:srgbClr val="405100"/>
                </a:solidFill>
                <a:latin typeface="Roboto"/>
                <a:ea typeface="Roboto"/>
                <a:cs typeface="Roboto"/>
                <a:sym typeface="Roboto"/>
              </a:rPr>
              <a:t>-летнее ремесло</a:t>
            </a:r>
            <a:endParaRPr b="1" sz="355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7"/>
          <p:cNvSpPr/>
          <p:nvPr/>
        </p:nvSpPr>
        <p:spPr>
          <a:xfrm>
            <a:off x="628560" y="6810480"/>
            <a:ext cx="2657160" cy="153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500" strike="noStrike">
                <a:solidFill>
                  <a:srgbClr val="405100"/>
                </a:solidFill>
                <a:latin typeface="Roboto"/>
                <a:ea typeface="Roboto"/>
                <a:cs typeface="Roboto"/>
                <a:sym typeface="Roboto"/>
              </a:rPr>
              <a:t>500</a:t>
            </a:r>
            <a:endParaRPr b="1" sz="105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Google Shape;146;p7"/>
          <p:cNvSpPr/>
          <p:nvPr/>
        </p:nvSpPr>
        <p:spPr>
          <a:xfrm>
            <a:off x="685800" y="5705640"/>
            <a:ext cx="29862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550" strike="noStrike">
                <a:solidFill>
                  <a:srgbClr val="405100"/>
                </a:solidFill>
                <a:latin typeface="Roboto"/>
                <a:ea typeface="Roboto"/>
                <a:cs typeface="Roboto"/>
                <a:sym typeface="Roboto"/>
              </a:rPr>
              <a:t>тыс. тонн</a:t>
            </a:r>
            <a:endParaRPr b="1" sz="355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7"/>
          <p:cNvSpPr/>
          <p:nvPr/>
        </p:nvSpPr>
        <p:spPr>
          <a:xfrm>
            <a:off x="16687800" y="638280"/>
            <a:ext cx="10188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3750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7/21</a:t>
            </a:r>
            <a:endParaRPr b="0" sz="375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7"/>
          <p:cNvSpPr txBox="1"/>
          <p:nvPr/>
        </p:nvSpPr>
        <p:spPr>
          <a:xfrm>
            <a:off x="604250" y="3011875"/>
            <a:ext cx="4657200" cy="6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50" strike="noStrike">
                <a:solidFill>
                  <a:srgbClr val="405100"/>
                </a:solidFill>
                <a:latin typeface="Roboto"/>
                <a:ea typeface="Roboto"/>
                <a:cs typeface="Roboto"/>
                <a:sym typeface="Roboto"/>
              </a:rPr>
              <a:t>занимает </a:t>
            </a:r>
            <a:r>
              <a:rPr b="1" lang="ru-RU" sz="3650">
                <a:solidFill>
                  <a:srgbClr val="405100"/>
                </a:solidFill>
                <a:latin typeface="Roboto"/>
                <a:ea typeface="Roboto"/>
                <a:cs typeface="Roboto"/>
                <a:sym typeface="Roboto"/>
              </a:rPr>
              <a:t>Эфиопия </a:t>
            </a:r>
            <a:endParaRPr b="1" sz="365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764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172280"/>
            <a:ext cx="4495320" cy="126648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8"/>
          <p:cNvSpPr/>
          <p:nvPr/>
        </p:nvSpPr>
        <p:spPr>
          <a:xfrm>
            <a:off x="933475" y="2819525"/>
            <a:ext cx="9246600" cy="3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000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АФРИКАНСКИЙ КОФЕ И ОКРУЖАЮЩАЯ СРЕДА</a:t>
            </a:r>
            <a:endParaRPr b="1" sz="700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8"/>
          <p:cNvSpPr/>
          <p:nvPr/>
        </p:nvSpPr>
        <p:spPr>
          <a:xfrm>
            <a:off x="933480" y="7524720"/>
            <a:ext cx="2437920" cy="5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750" strike="noStrike">
                <a:solidFill>
                  <a:srgbClr val="344200"/>
                </a:solidFill>
                <a:latin typeface="Roboto"/>
                <a:ea typeface="Roboto"/>
                <a:cs typeface="Roboto"/>
                <a:sym typeface="Roboto"/>
              </a:rPr>
              <a:t>ЭПИЗОД 3</a:t>
            </a:r>
            <a:endParaRPr b="1" sz="3750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8"/>
          <p:cNvSpPr/>
          <p:nvPr/>
        </p:nvSpPr>
        <p:spPr>
          <a:xfrm>
            <a:off x="16687800" y="638280"/>
            <a:ext cx="10188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3750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8/21</a:t>
            </a:r>
            <a:endParaRPr b="0" sz="375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7520" y="0"/>
            <a:ext cx="1563012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6705440" cy="1028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0120" y="638280"/>
            <a:ext cx="17087400" cy="8876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2023-05-14T17:05:13Z</dcterms:created>
  <dc:creator>PptxGenJS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PptxGenJS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21</vt:i4>
  </property>
  <property fmtid="{D5CDD505-2E9C-101B-9397-08002B2CF9AE}" pid="9" name="PresentationFormat">
    <vt:lpwstr>Произвольный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21</vt:i4>
  </property>
</Properties>
</file>